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80" r:id="rId4"/>
    <p:sldId id="281" r:id="rId5"/>
    <p:sldId id="273" r:id="rId6"/>
    <p:sldId id="274" r:id="rId7"/>
    <p:sldId id="269" r:id="rId8"/>
    <p:sldId id="256" r:id="rId9"/>
    <p:sldId id="267" r:id="rId10"/>
    <p:sldId id="257" r:id="rId11"/>
    <p:sldId id="260" r:id="rId12"/>
    <p:sldId id="263" r:id="rId13"/>
    <p:sldId id="258" r:id="rId14"/>
    <p:sldId id="259" r:id="rId15"/>
    <p:sldId id="264" r:id="rId16"/>
    <p:sldId id="265" r:id="rId17"/>
    <p:sldId id="276" r:id="rId18"/>
    <p:sldId id="266" r:id="rId19"/>
    <p:sldId id="275" r:id="rId20"/>
    <p:sldId id="279" r:id="rId21"/>
    <p:sldId id="278" r:id="rId22"/>
    <p:sldId id="277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BDC1-8683-48F8-A61C-DB723FDC2FA6}" type="datetimeFigureOut">
              <a:rPr lang="fr-FR" smtClean="0"/>
              <a:pPr/>
              <a:t>11/12/2017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543E-E25C-4C65-8645-49144CB2F12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72230" cy="796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 smtClean="0"/>
              <a:t>Construire et régler un avion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</a:t>
            </a:r>
            <a:r>
              <a:rPr lang="fr-FR" b="1" dirty="0" smtClean="0"/>
              <a:t>our obtenir un </a:t>
            </a:r>
            <a:r>
              <a:rPr lang="fr-FR" b="1" dirty="0"/>
              <a:t>vol </a:t>
            </a:r>
            <a:r>
              <a:rPr lang="fr-FR" b="1" dirty="0" smtClean="0"/>
              <a:t>sain</a:t>
            </a:r>
            <a:r>
              <a:rPr lang="fr-FR" b="1" dirty="0"/>
              <a:t> </a:t>
            </a:r>
            <a:r>
              <a:rPr lang="fr-FR" b="1" dirty="0" smtClean="0"/>
              <a:t>il va falloir s’intéresser aux points suivants:</a:t>
            </a:r>
            <a:endParaRPr lang="fr-FR" dirty="0"/>
          </a:p>
          <a:p>
            <a:r>
              <a:rPr lang="fr-FR" i="1" dirty="0" smtClean="0"/>
              <a:t>Calage de l’aile et du stabilisateur</a:t>
            </a:r>
          </a:p>
          <a:p>
            <a:r>
              <a:rPr lang="fr-FR" i="1" dirty="0" smtClean="0"/>
              <a:t>Centrage</a:t>
            </a:r>
          </a:p>
          <a:p>
            <a:r>
              <a:rPr lang="fr-FR" i="1" dirty="0" smtClean="0"/>
              <a:t>Calage du moteur, piqueur et anti-couple</a:t>
            </a:r>
          </a:p>
          <a:p>
            <a:r>
              <a:rPr lang="fr-FR" i="1" dirty="0"/>
              <a:t>D</a:t>
            </a:r>
            <a:r>
              <a:rPr lang="fr-FR" i="1" dirty="0" smtClean="0"/>
              <a:t>ébattements </a:t>
            </a:r>
            <a:r>
              <a:rPr lang="fr-FR" i="1" dirty="0"/>
              <a:t>des </a:t>
            </a:r>
            <a:r>
              <a:rPr lang="fr-FR" i="1" dirty="0" smtClean="0"/>
              <a:t>gouvernes</a:t>
            </a:r>
          </a:p>
          <a:p>
            <a:endParaRPr lang="fr-FR" dirty="0"/>
          </a:p>
        </p:txBody>
      </p:sp>
      <p:pic>
        <p:nvPicPr>
          <p:cNvPr id="4" name="Picture 1" descr="aerole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0166" cy="88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crevel.com/images/centredegravite/cgaxessuravion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08" y="2000240"/>
            <a:ext cx="6000792" cy="3593446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2857520" cy="6429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/>
              <a:t>LE CENTRAGE</a:t>
            </a:r>
            <a:endParaRPr lang="fr-FR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42844" y="1785926"/>
            <a:ext cx="22860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i="1" dirty="0" smtClean="0"/>
              <a:t> </a:t>
            </a:r>
            <a:r>
              <a:rPr lang="fr-FR" sz="1400" i="1" dirty="0" smtClean="0"/>
              <a:t>Le centre de gravité se trouve à l'intersection des 3 axes d'un avion:</a:t>
            </a:r>
          </a:p>
          <a:p>
            <a:pPr>
              <a:buNone/>
            </a:pPr>
            <a:r>
              <a:rPr lang="fr-FR" sz="1400" i="1" dirty="0" smtClean="0"/>
              <a:t> </a:t>
            </a:r>
          </a:p>
          <a:p>
            <a:pPr>
              <a:buNone/>
            </a:pPr>
            <a:r>
              <a:rPr lang="fr-FR" sz="1400" i="1" dirty="0" smtClean="0"/>
              <a:t>- axe longitudinal (roulis)</a:t>
            </a:r>
          </a:p>
          <a:p>
            <a:pPr>
              <a:buNone/>
            </a:pPr>
            <a:r>
              <a:rPr lang="fr-FR" sz="1400" i="1" dirty="0" smtClean="0"/>
              <a:t>- axe transversal (tangage)</a:t>
            </a:r>
          </a:p>
          <a:p>
            <a:pPr>
              <a:buFontTx/>
              <a:buChar char="-"/>
            </a:pPr>
            <a:r>
              <a:rPr lang="fr-FR" sz="1400" i="1" dirty="0" smtClean="0"/>
              <a:t>et axe vertical(lacet).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i="1" dirty="0"/>
              <a:t>Le Centrage : Ou équilibrage :</a:t>
            </a:r>
            <a:endParaRPr lang="fr-FR" dirty="0"/>
          </a:p>
          <a:p>
            <a:r>
              <a:rPr lang="fr-FR" i="1" dirty="0"/>
              <a:t>Il consiste </a:t>
            </a:r>
            <a:r>
              <a:rPr lang="fr-FR" i="1" dirty="0" smtClean="0"/>
              <a:t>à </a:t>
            </a:r>
            <a:r>
              <a:rPr lang="fr-FR" i="1" dirty="0"/>
              <a:t>positionner </a:t>
            </a:r>
            <a:r>
              <a:rPr lang="fr-FR" i="1" dirty="0" smtClean="0"/>
              <a:t>le CG à </a:t>
            </a:r>
            <a:r>
              <a:rPr lang="fr-FR" i="1" dirty="0"/>
              <a:t>l'endroit donné par le fabriquant et mentionné sur la notice de montage. </a:t>
            </a:r>
            <a:r>
              <a:rPr lang="fr-FR" i="1" dirty="0" smtClean="0"/>
              <a:t>Mais il faut souvent le vérifier soi même !</a:t>
            </a:r>
            <a:endParaRPr lang="fr-FR" i="1" dirty="0"/>
          </a:p>
          <a:p>
            <a:r>
              <a:rPr lang="fr-FR" i="1" dirty="0"/>
              <a:t>Si le Centre de Gravité est trop "AVANT", l'aéromodèle est stable mais médiocre en </a:t>
            </a:r>
            <a:r>
              <a:rPr lang="fr-FR" i="1" dirty="0" smtClean="0"/>
              <a:t>manœuvrabilité.</a:t>
            </a: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>Si le Centre de Gravité est trop "ARRIERE", </a:t>
            </a:r>
            <a:r>
              <a:rPr lang="fr-FR" i="1" dirty="0" smtClean="0"/>
              <a:t>l'aéromodèle sera </a:t>
            </a:r>
            <a:r>
              <a:rPr lang="fr-FR" i="1" dirty="0" smtClean="0"/>
              <a:t>instable, il sera par contre plus facile à tenir en torque roll.</a:t>
            </a:r>
            <a:endParaRPr lang="fr-FR" i="1" dirty="0"/>
          </a:p>
          <a:p>
            <a:r>
              <a:rPr lang="fr-FR" b="1" i="1" dirty="0"/>
              <a:t>Comment repérer le Centre de Gravité sur un aéromodèle ?</a:t>
            </a:r>
            <a:endParaRPr lang="fr-FR" i="1" dirty="0"/>
          </a:p>
          <a:p>
            <a:r>
              <a:rPr lang="fr-FR" b="1" i="1" dirty="0"/>
              <a:t>Plusieurs cas se présentent à nous :</a:t>
            </a:r>
            <a:endParaRPr lang="fr-FR" i="1" dirty="0"/>
          </a:p>
          <a:p>
            <a:r>
              <a:rPr lang="fr-FR" i="1" dirty="0"/>
              <a:t>La recherche, sera tributaire de la Forme de l'aile - de sa position et des caractéristiques de l'aéromodèle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2857520" cy="6429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/>
              <a:t>LE CENTRAGE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2" y="928670"/>
            <a:ext cx="3471858" cy="5111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sz="2800" b="1" dirty="0" smtClean="0"/>
              <a:t>Ailes rectangulaires</a:t>
            </a:r>
            <a:endParaRPr lang="fr-FR" sz="2800" b="1" dirty="0"/>
          </a:p>
        </p:txBody>
      </p:sp>
      <p:pic>
        <p:nvPicPr>
          <p:cNvPr id="18434" name="Picture 2" descr="http://www.mcrevel.com/images/centredegravite/cgaxessuravio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971800" cy="1533526"/>
          </a:xfrm>
          <a:prstGeom prst="rect">
            <a:avLst/>
          </a:prstGeom>
          <a:noFill/>
        </p:spPr>
      </p:pic>
      <p:pic>
        <p:nvPicPr>
          <p:cNvPr id="18436" name="Picture 4" descr="http://www.mcrevel.com/images/centredegravite/ailerectangulaire5.png"/>
          <p:cNvPicPr>
            <a:picLocks noChangeAspect="1" noChangeArrowheads="1"/>
          </p:cNvPicPr>
          <p:nvPr/>
        </p:nvPicPr>
        <p:blipFill>
          <a:blip r:embed="rId3"/>
          <a:srcRect t="11905" b="9524"/>
          <a:stretch>
            <a:fillRect/>
          </a:stretch>
        </p:blipFill>
        <p:spPr bwMode="auto">
          <a:xfrm>
            <a:off x="357158" y="3607576"/>
            <a:ext cx="8248059" cy="28218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2143116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La corde moyenne sera prise n'importe où sur la surface de l'aile. Nous pourrons prendre la distance directement sur l'emplanture de l'aile.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/>
              <a:t>Sur cette configuration d'aile, le Centre de Gravité se situe à </a:t>
            </a:r>
            <a:r>
              <a:rPr lang="fr-FR" i="1" dirty="0" smtClean="0"/>
              <a:t>33% environ. En fait il faudrait tenir compte de beaucoup de paramètres tels que le profil de l’aile mais hormis des cas particuliers ce fameux centrage au tiers dont on parle régulièrement fonctionne.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 rot="16200000" flipV="1">
            <a:off x="785786" y="3786190"/>
            <a:ext cx="500066" cy="7143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5400000">
            <a:off x="464327" y="6250789"/>
            <a:ext cx="1000108" cy="2143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crevel.com/images/centredegravite/ailerectangulaire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6710212" cy="4000528"/>
          </a:xfrm>
          <a:prstGeom prst="rect">
            <a:avLst/>
          </a:prstGeom>
          <a:noFill/>
        </p:spPr>
      </p:pic>
      <p:pic>
        <p:nvPicPr>
          <p:cNvPr id="15364" name="Picture 4" descr="http://www.mcrevel.com/images/centredegravite/cgaxessuravion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63274"/>
            <a:ext cx="2428892" cy="1541744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143504" y="428604"/>
            <a:ext cx="3471858" cy="5111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Ailes trapézoïdales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4786322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 Le Centre de Gravité (CG) Se trouve en traçant un trait </a:t>
            </a:r>
            <a:r>
              <a:rPr lang="fr-FR" i="1" dirty="0" smtClean="0"/>
              <a:t>perpendiculaire </a:t>
            </a:r>
            <a:r>
              <a:rPr lang="fr-FR" i="1" dirty="0"/>
              <a:t>à la corde moyenne depuis le </a:t>
            </a:r>
            <a:r>
              <a:rPr lang="fr-FR" i="1" dirty="0" smtClean="0"/>
              <a:t>point correspondant au </a:t>
            </a:r>
            <a:r>
              <a:rPr lang="fr-FR" i="1" dirty="0"/>
              <a:t>pourcentage requis (ici entre 30 et </a:t>
            </a:r>
            <a:r>
              <a:rPr lang="fr-FR" i="1" dirty="0" smtClean="0"/>
              <a:t>35% </a:t>
            </a:r>
            <a:r>
              <a:rPr lang="fr-FR" i="1" dirty="0"/>
              <a:t>pour un voltigeur classique) jusqu'à la corde maxi. (corde d'emplanture).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/>
              <a:t>Pour les avions de voltige avec un bras de levier plus court, il faudra choisir un pourcentage de l'ordre de 25 à </a:t>
            </a:r>
            <a:r>
              <a:rPr lang="fr-FR" i="1" dirty="0" smtClean="0"/>
              <a:t>30%.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rot="5400000">
            <a:off x="5607851" y="2536025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786446" y="235743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30%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86446" y="292893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70%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500042"/>
            <a:ext cx="3400420" cy="796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800" b="1" dirty="0" smtClean="0"/>
              <a:t>Ailes volantes</a:t>
            </a:r>
            <a:endParaRPr lang="fr-FR" sz="2800" b="1" dirty="0"/>
          </a:p>
        </p:txBody>
      </p:sp>
      <p:pic>
        <p:nvPicPr>
          <p:cNvPr id="16386" name="Picture 2" descr="http://www.mcrevel.com/images/centredegravite/ailevolant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6357950" cy="4819650"/>
          </a:xfrm>
          <a:prstGeom prst="rect">
            <a:avLst/>
          </a:prstGeom>
          <a:noFill/>
        </p:spPr>
      </p:pic>
      <p:pic>
        <p:nvPicPr>
          <p:cNvPr id="16388" name="Picture 4" descr="http://www.mcrevel.com/images/centredegravite/avion7.jpg"/>
          <p:cNvPicPr>
            <a:picLocks noChangeAspect="1" noChangeArrowheads="1"/>
          </p:cNvPicPr>
          <p:nvPr/>
        </p:nvPicPr>
        <p:blipFill>
          <a:blip r:embed="rId3"/>
          <a:srcRect t="23873" b="22413"/>
          <a:stretch>
            <a:fillRect/>
          </a:stretch>
        </p:blipFill>
        <p:spPr bwMode="auto">
          <a:xfrm>
            <a:off x="500034" y="142852"/>
            <a:ext cx="3590925" cy="19288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2071678"/>
            <a:ext cx="37862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Une aile volante est considérée comme un avion ou un planeur sans stabilisateur. D'où, un besoin </a:t>
            </a:r>
            <a:r>
              <a:rPr lang="fr-FR" sz="1400" i="1" dirty="0" smtClean="0"/>
              <a:t>de </a:t>
            </a:r>
            <a:r>
              <a:rPr lang="fr-FR" sz="1400" i="1" dirty="0"/>
              <a:t>centrage plus avant par rapport aux modèles </a:t>
            </a:r>
            <a:r>
              <a:rPr lang="fr-FR" sz="1400" i="1" dirty="0" smtClean="0"/>
              <a:t>conventionnels: de </a:t>
            </a:r>
            <a:r>
              <a:rPr lang="fr-FR" sz="1400" i="1" dirty="0"/>
              <a:t>15 à </a:t>
            </a:r>
            <a:r>
              <a:rPr lang="fr-FR" sz="1400" i="1" dirty="0" smtClean="0"/>
              <a:t>22</a:t>
            </a:r>
            <a:r>
              <a:rPr lang="fr-FR" sz="1400" i="1" dirty="0"/>
              <a:t>%</a:t>
            </a:r>
            <a:r>
              <a:rPr lang="fr-FR" sz="1400" i="1" dirty="0" smtClean="0"/>
              <a:t> </a:t>
            </a:r>
            <a:r>
              <a:rPr lang="fr-FR" sz="1400" i="1" dirty="0"/>
              <a:t>de la corde moyenne (CM) à partir du bord d'attaque, pour obtenir une marge statique positive de 3 à </a:t>
            </a:r>
            <a:r>
              <a:rPr lang="fr-FR" sz="1400" i="1" dirty="0" smtClean="0"/>
              <a:t>10</a:t>
            </a:r>
            <a:r>
              <a:rPr lang="fr-FR" sz="1400" i="1" dirty="0"/>
              <a:t>%</a:t>
            </a:r>
            <a:r>
              <a:rPr lang="fr-FR" sz="1400" i="1" dirty="0" smtClean="0"/>
              <a:t> </a:t>
            </a:r>
            <a:r>
              <a:rPr lang="fr-FR" sz="1400" i="1" dirty="0"/>
              <a:t>qui sont des valeurs usuelles sur les ailes volantes.</a:t>
            </a:r>
            <a:br>
              <a:rPr lang="fr-FR" sz="1400" i="1" dirty="0"/>
            </a:br>
            <a:r>
              <a:rPr lang="fr-FR" sz="1400" i="1" dirty="0"/>
              <a:t>S</a:t>
            </a:r>
            <a:r>
              <a:rPr lang="fr-FR" sz="1400" i="1" dirty="0" smtClean="0"/>
              <a:t>i </a:t>
            </a:r>
            <a:r>
              <a:rPr lang="fr-FR" sz="1400" i="1" dirty="0"/>
              <a:t>nous envisageons la fabrication d'une aile volante, il faudra choisir un profil </a:t>
            </a:r>
            <a:r>
              <a:rPr lang="fr-FR" sz="1400" i="1" dirty="0" smtClean="0"/>
              <a:t>particulier</a:t>
            </a:r>
            <a:endParaRPr lang="fr-FR" sz="1400" i="1" dirty="0"/>
          </a:p>
          <a:p>
            <a:r>
              <a:rPr lang="fr-FR" sz="1400" i="1" dirty="0"/>
              <a:t>Comme règle de base, les ailes "droites" (sans </a:t>
            </a:r>
            <a:r>
              <a:rPr lang="fr-FR" sz="1400" i="1" dirty="0" smtClean="0"/>
              <a:t>flèche) </a:t>
            </a:r>
            <a:r>
              <a:rPr lang="fr-FR" sz="1400" i="1" dirty="0"/>
              <a:t>ont besoin d'un profil vraiment </a:t>
            </a:r>
            <a:r>
              <a:rPr lang="fr-FR" sz="1400" i="1" dirty="0" err="1"/>
              <a:t>autostable</a:t>
            </a:r>
            <a:r>
              <a:rPr lang="fr-FR" sz="1400" i="1" dirty="0"/>
              <a:t>. (Bord de fuite relevé)</a:t>
            </a:r>
            <a:br>
              <a:rPr lang="fr-FR" sz="1400" i="1" dirty="0"/>
            </a:br>
            <a:r>
              <a:rPr lang="fr-FR" sz="1400" i="1" dirty="0"/>
              <a:t>Les ailes en flèche volent mieux avec des profils légèrement </a:t>
            </a:r>
            <a:r>
              <a:rPr lang="fr-FR" sz="1400" i="1" dirty="0" err="1"/>
              <a:t>autostables</a:t>
            </a:r>
            <a:r>
              <a:rPr lang="fr-FR" sz="1400" i="1" dirty="0"/>
              <a:t>, mais ont besoin d'une forte </a:t>
            </a:r>
            <a:r>
              <a:rPr lang="fr-FR" sz="1400" i="1" dirty="0" smtClean="0"/>
              <a:t>flèche </a:t>
            </a:r>
            <a:r>
              <a:rPr lang="fr-FR" sz="1400" i="1" dirty="0"/>
              <a:t>(10 à 30°) .</a:t>
            </a:r>
          </a:p>
        </p:txBody>
      </p:sp>
      <p:pic>
        <p:nvPicPr>
          <p:cNvPr id="16390" name="Picture 6" descr="http://www.nurflugel.com/Nurflugel/Fauvel/refl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357826"/>
            <a:ext cx="2524125" cy="118110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214678" y="585789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On peut </a:t>
            </a:r>
            <a:r>
              <a:rPr lang="fr-FR" sz="1400" i="1" dirty="0" smtClean="0"/>
              <a:t>aussi obtenir la stabilité d’une aile volante</a:t>
            </a:r>
          </a:p>
          <a:p>
            <a:r>
              <a:rPr lang="fr-FR" sz="1400" i="1" dirty="0" smtClean="0"/>
              <a:t> en vrillant négativement les bouts d’ailes 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2114536" cy="3571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/>
              <a:t>Ailes deltas</a:t>
            </a:r>
            <a:endParaRPr lang="fr-FR" sz="2800" b="1" dirty="0"/>
          </a:p>
        </p:txBody>
      </p:sp>
      <p:pic>
        <p:nvPicPr>
          <p:cNvPr id="17412" name="Picture 4" descr="http://www.mcrevel.com/images/centredegravite/avion11.png"/>
          <p:cNvPicPr>
            <a:picLocks noChangeAspect="1" noChangeArrowheads="1"/>
          </p:cNvPicPr>
          <p:nvPr/>
        </p:nvPicPr>
        <p:blipFill>
          <a:blip r:embed="rId2"/>
          <a:srcRect l="4713" t="5051" r="2049" b="4040"/>
          <a:stretch>
            <a:fillRect/>
          </a:stretch>
        </p:blipFill>
        <p:spPr bwMode="auto">
          <a:xfrm>
            <a:off x="2643142" y="1071546"/>
            <a:ext cx="6500858" cy="25717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4282" y="3786190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i="1" dirty="0">
                <a:solidFill>
                  <a:prstClr val="black"/>
                </a:solidFill>
              </a:rPr>
              <a:t>Exemple </a:t>
            </a:r>
            <a:r>
              <a:rPr lang="fr-FR" sz="1400" i="1" dirty="0" smtClean="0">
                <a:solidFill>
                  <a:prstClr val="black"/>
                </a:solidFill>
              </a:rPr>
              <a:t>du </a:t>
            </a:r>
            <a:r>
              <a:rPr lang="fr-FR" sz="1400" i="1" dirty="0">
                <a:solidFill>
                  <a:prstClr val="black"/>
                </a:solidFill>
              </a:rPr>
              <a:t>RAFALE.</a:t>
            </a:r>
          </a:p>
          <a:p>
            <a:pPr lvl="0"/>
            <a:r>
              <a:rPr lang="fr-FR" sz="1400" i="1" dirty="0">
                <a:solidFill>
                  <a:prstClr val="black"/>
                </a:solidFill>
              </a:rPr>
              <a:t>AVIONS composés d'une aile DELTA et d'un fuselage. De plus, pourvu de deux "moustaches" a l'avant, (parties porteuses) qui asservissent l'axe de tangage.</a:t>
            </a:r>
          </a:p>
          <a:p>
            <a:pPr lvl="0"/>
            <a:r>
              <a:rPr lang="fr-FR" sz="1400" i="1" dirty="0">
                <a:solidFill>
                  <a:prstClr val="black"/>
                </a:solidFill>
              </a:rPr>
              <a:t>Le calcul du Centre de Gravité n'est pas différent </a:t>
            </a:r>
            <a:r>
              <a:rPr lang="fr-FR" sz="1400" i="1" dirty="0" smtClean="0">
                <a:solidFill>
                  <a:prstClr val="black"/>
                </a:solidFill>
              </a:rPr>
              <a:t>de celui </a:t>
            </a:r>
            <a:r>
              <a:rPr lang="fr-FR" sz="1400" i="1" dirty="0">
                <a:solidFill>
                  <a:prstClr val="black"/>
                </a:solidFill>
              </a:rPr>
              <a:t>des autres avions, </a:t>
            </a:r>
            <a:r>
              <a:rPr lang="fr-FR" sz="1400" i="1" dirty="0" smtClean="0">
                <a:solidFill>
                  <a:prstClr val="black"/>
                </a:solidFill>
              </a:rPr>
              <a:t>et nous utilisons les </a:t>
            </a:r>
            <a:r>
              <a:rPr lang="fr-FR" sz="1400" i="1" dirty="0">
                <a:solidFill>
                  <a:prstClr val="black"/>
                </a:solidFill>
              </a:rPr>
              <a:t>mêmes </a:t>
            </a:r>
            <a:r>
              <a:rPr lang="fr-FR" sz="1400" i="1" dirty="0" smtClean="0">
                <a:solidFill>
                  <a:prstClr val="black"/>
                </a:solidFill>
              </a:rPr>
              <a:t>méthodes </a:t>
            </a:r>
            <a:r>
              <a:rPr lang="fr-FR" sz="1400" i="1" dirty="0">
                <a:solidFill>
                  <a:prstClr val="black"/>
                </a:solidFill>
              </a:rPr>
              <a:t>de tracé. Mais, il va falloir </a:t>
            </a:r>
            <a:r>
              <a:rPr lang="fr-FR" sz="1400" i="1" dirty="0" smtClean="0">
                <a:solidFill>
                  <a:prstClr val="black"/>
                </a:solidFill>
              </a:rPr>
              <a:t>tenir </a:t>
            </a:r>
            <a:r>
              <a:rPr lang="fr-FR" sz="1400" i="1" dirty="0">
                <a:solidFill>
                  <a:prstClr val="black"/>
                </a:solidFill>
              </a:rPr>
              <a:t>compte </a:t>
            </a:r>
            <a:r>
              <a:rPr lang="fr-FR" sz="1400" i="1" dirty="0" smtClean="0">
                <a:solidFill>
                  <a:prstClr val="black"/>
                </a:solidFill>
              </a:rPr>
              <a:t>des </a:t>
            </a:r>
            <a:r>
              <a:rPr lang="fr-FR" sz="1400" i="1" dirty="0">
                <a:solidFill>
                  <a:prstClr val="black"/>
                </a:solidFill>
              </a:rPr>
              <a:t>petits élevons à l'avant du fuselage. Ceux-ci font office de stabilisateurs pendulaires. </a:t>
            </a:r>
            <a:r>
              <a:rPr lang="fr-FR" sz="1400" i="1" dirty="0" smtClean="0">
                <a:solidFill>
                  <a:prstClr val="black"/>
                </a:solidFill>
              </a:rPr>
              <a:t>Contrairement à </a:t>
            </a:r>
            <a:r>
              <a:rPr lang="fr-FR" sz="1400" i="1" dirty="0">
                <a:solidFill>
                  <a:prstClr val="black"/>
                </a:solidFill>
              </a:rPr>
              <a:t>un avion ou planeur "ordinaire", le </a:t>
            </a:r>
            <a:r>
              <a:rPr lang="fr-FR" sz="1400" i="1" dirty="0" smtClean="0">
                <a:solidFill>
                  <a:prstClr val="black"/>
                </a:solidFill>
              </a:rPr>
              <a:t>Vé entre le stabilisateur </a:t>
            </a:r>
            <a:r>
              <a:rPr lang="fr-FR" sz="1400" i="1" dirty="0">
                <a:solidFill>
                  <a:prstClr val="black"/>
                </a:solidFill>
              </a:rPr>
              <a:t>et l'aile </a:t>
            </a:r>
            <a:r>
              <a:rPr lang="fr-FR" sz="1400" i="1" dirty="0" smtClean="0">
                <a:solidFill>
                  <a:prstClr val="black"/>
                </a:solidFill>
              </a:rPr>
              <a:t>va varier en permanence excepté </a:t>
            </a:r>
            <a:r>
              <a:rPr lang="fr-FR" sz="1400" i="1" dirty="0">
                <a:solidFill>
                  <a:prstClr val="black"/>
                </a:solidFill>
              </a:rPr>
              <a:t>en vol rectiligne ou les deux plans sont à incidence 0°.</a:t>
            </a:r>
          </a:p>
          <a:p>
            <a:pPr lvl="0"/>
            <a:r>
              <a:rPr lang="fr-FR" sz="1400" i="1" dirty="0">
                <a:solidFill>
                  <a:prstClr val="black"/>
                </a:solidFill>
              </a:rPr>
              <a:t>Pour la recherche du Centre de Gravité, il va falloir le tracer sur l'aile et sur l'élevon. (voir croquis) Nous prendrons un pourcentage entre 18 et </a:t>
            </a:r>
            <a:r>
              <a:rPr lang="fr-FR" sz="1400" i="1" dirty="0" smtClean="0">
                <a:solidFill>
                  <a:prstClr val="black"/>
                </a:solidFill>
              </a:rPr>
              <a:t>22</a:t>
            </a:r>
            <a:r>
              <a:rPr lang="fr-FR" sz="1400" i="1" dirty="0">
                <a:solidFill>
                  <a:prstClr val="black"/>
                </a:solidFill>
              </a:rPr>
              <a:t>%</a:t>
            </a:r>
            <a:r>
              <a:rPr lang="fr-FR" sz="1400" i="1" dirty="0" smtClean="0">
                <a:solidFill>
                  <a:prstClr val="black"/>
                </a:solidFill>
              </a:rPr>
              <a:t>.</a:t>
            </a:r>
            <a:r>
              <a:rPr lang="fr-FR" sz="1400" i="1" dirty="0">
                <a:solidFill>
                  <a:prstClr val="black"/>
                </a:solidFill>
              </a:rPr>
              <a:t/>
            </a:r>
            <a:br>
              <a:rPr lang="fr-FR" sz="1400" i="1" dirty="0">
                <a:solidFill>
                  <a:prstClr val="black"/>
                </a:solidFill>
              </a:rPr>
            </a:br>
            <a:r>
              <a:rPr lang="fr-FR" sz="1400" i="1" dirty="0">
                <a:solidFill>
                  <a:prstClr val="black"/>
                </a:solidFill>
              </a:rPr>
              <a:t>Relever la dimension (A) </a:t>
            </a:r>
            <a:r>
              <a:rPr lang="fr-FR" sz="1400" i="1" dirty="0" smtClean="0">
                <a:solidFill>
                  <a:prstClr val="black"/>
                </a:solidFill>
              </a:rPr>
              <a:t>et la reporter sur </a:t>
            </a:r>
            <a:r>
              <a:rPr lang="fr-FR" sz="1400" i="1" dirty="0">
                <a:solidFill>
                  <a:prstClr val="black"/>
                </a:solidFill>
              </a:rPr>
              <a:t>le segment de droite </a:t>
            </a:r>
            <a:r>
              <a:rPr lang="fr-FR" sz="1400" i="1" dirty="0" smtClean="0">
                <a:solidFill>
                  <a:prstClr val="black"/>
                </a:solidFill>
              </a:rPr>
              <a:t>contenant le CG de l’aile principale</a:t>
            </a:r>
            <a:r>
              <a:rPr lang="fr-FR" sz="1400" i="1" dirty="0">
                <a:solidFill>
                  <a:prstClr val="black"/>
                </a:solidFill>
              </a:rPr>
              <a:t/>
            </a:r>
            <a:br>
              <a:rPr lang="fr-FR" sz="1400" i="1" dirty="0">
                <a:solidFill>
                  <a:prstClr val="black"/>
                </a:solidFill>
              </a:rPr>
            </a:br>
            <a:r>
              <a:rPr lang="fr-FR" sz="1400" i="1" dirty="0">
                <a:solidFill>
                  <a:prstClr val="black"/>
                </a:solidFill>
              </a:rPr>
              <a:t>Relier par une droite l'extrémité de la distance (A) à l'extrémité du segment opposé et contigu à la Corde mini.</a:t>
            </a:r>
            <a:br>
              <a:rPr lang="fr-FR" sz="1400" i="1" dirty="0">
                <a:solidFill>
                  <a:prstClr val="black"/>
                </a:solidFill>
              </a:rPr>
            </a:br>
            <a:r>
              <a:rPr lang="fr-FR" sz="1400" i="1" dirty="0">
                <a:solidFill>
                  <a:prstClr val="black"/>
                </a:solidFill>
              </a:rPr>
              <a:t>Le "nouveau" Centre de Gravité se situe sur la corde maxi de l'aile, à l'intersection de la droite tracée auparavant.</a:t>
            </a:r>
          </a:p>
        </p:txBody>
      </p:sp>
      <p:pic>
        <p:nvPicPr>
          <p:cNvPr id="17410" name="Picture 2" descr="http://www.mcrevel.com/images/centredegravite/avio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2857520" cy="188834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786314" y="1643050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20%</a:t>
            </a:r>
            <a:endParaRPr lang="fr-F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2543164" cy="5111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/>
              <a:t>Ailes elliptiques</a:t>
            </a:r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57158" y="4214818"/>
            <a:ext cx="8429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i="1" dirty="0"/>
              <a:t>Le calcul mathématique s'avère </a:t>
            </a:r>
            <a:r>
              <a:rPr lang="fr-FR" sz="1400" i="1" dirty="0" smtClean="0"/>
              <a:t>un peu compliqué pour </a:t>
            </a:r>
            <a:r>
              <a:rPr lang="fr-FR" sz="1400" i="1" dirty="0"/>
              <a:t>trouver la corde moyenne sur une aile elliptique.</a:t>
            </a:r>
          </a:p>
          <a:p>
            <a:r>
              <a:rPr lang="fr-FR" sz="1400" i="1" dirty="0"/>
              <a:t>Il existe une méthode géométrique "de </a:t>
            </a:r>
            <a:r>
              <a:rPr lang="fr-FR" sz="1400" i="1" dirty="0" smtClean="0"/>
              <a:t>vieux moustachus</a:t>
            </a:r>
            <a:r>
              <a:rPr lang="fr-FR" sz="1400" i="1" dirty="0"/>
              <a:t>" qui peut s'appliquer à toutes formes d'ailes.</a:t>
            </a:r>
            <a:br>
              <a:rPr lang="fr-FR" sz="1400" i="1" dirty="0"/>
            </a:br>
            <a:r>
              <a:rPr lang="fr-FR" sz="1400" i="1" dirty="0"/>
              <a:t>N</a:t>
            </a:r>
            <a:r>
              <a:rPr lang="fr-FR" sz="1400" i="1" dirty="0" smtClean="0"/>
              <a:t>ous </a:t>
            </a:r>
            <a:r>
              <a:rPr lang="fr-FR" sz="1400" i="1" dirty="0"/>
              <a:t>allons voir comment trouver cette corde moyenne, géométriquement.</a:t>
            </a:r>
          </a:p>
          <a:p>
            <a:r>
              <a:rPr lang="fr-FR" sz="1400" i="1" dirty="0"/>
              <a:t>Pour </a:t>
            </a:r>
            <a:r>
              <a:rPr lang="fr-FR" sz="1400" i="1" dirty="0" smtClean="0"/>
              <a:t>cela, </a:t>
            </a:r>
            <a:r>
              <a:rPr lang="fr-FR" sz="1400" i="1" dirty="0"/>
              <a:t>il faut tracer et découper dans un carton rigide ou </a:t>
            </a:r>
            <a:r>
              <a:rPr lang="fr-FR" sz="1400" i="1" dirty="0" smtClean="0"/>
              <a:t>une plaque de dépron </a:t>
            </a:r>
            <a:r>
              <a:rPr lang="fr-FR" sz="1400" i="1" dirty="0"/>
              <a:t>la forme de la 1/2 aile de l'avion à une échelle donnée. (Au </a:t>
            </a:r>
            <a:r>
              <a:rPr lang="fr-FR" sz="1400" i="1" dirty="0" smtClean="0"/>
              <a:t>¼ par exemple).</a:t>
            </a:r>
            <a:r>
              <a:rPr lang="fr-FR" sz="1400" i="1" dirty="0"/>
              <a:t> </a:t>
            </a:r>
            <a:r>
              <a:rPr lang="fr-FR" sz="1400" i="1" dirty="0" smtClean="0"/>
              <a:t>On va maintenant déterminer le centre de gravité de cette forme expérimentalement.</a:t>
            </a:r>
            <a:r>
              <a:rPr lang="fr-FR" sz="1400" i="1" dirty="0"/>
              <a:t/>
            </a:r>
            <a:br>
              <a:rPr lang="fr-FR" sz="1400" i="1" dirty="0"/>
            </a:br>
            <a:r>
              <a:rPr lang="fr-FR" sz="1400" i="1" dirty="0"/>
              <a:t>Se munir d'une lame étroite, (règle métallique - lame de scie à métaux etc</a:t>
            </a:r>
            <a:r>
              <a:rPr lang="fr-FR" sz="1400" i="1" dirty="0" smtClean="0"/>
              <a:t>...) pour tracer sa corde moyenne.</a:t>
            </a:r>
          </a:p>
          <a:p>
            <a:pPr lvl="0"/>
            <a:r>
              <a:rPr lang="fr-FR" sz="1400" i="1" dirty="0">
                <a:solidFill>
                  <a:prstClr val="black"/>
                </a:solidFill>
              </a:rPr>
              <a:t>Tracer une droite </a:t>
            </a:r>
            <a:r>
              <a:rPr lang="fr-FR" sz="1400" i="1" dirty="0" smtClean="0">
                <a:solidFill>
                  <a:prstClr val="black"/>
                </a:solidFill>
              </a:rPr>
              <a:t>perpendiculaire </a:t>
            </a:r>
            <a:r>
              <a:rPr lang="fr-FR" sz="1400" i="1" dirty="0">
                <a:solidFill>
                  <a:prstClr val="black"/>
                </a:solidFill>
              </a:rPr>
              <a:t>du point des </a:t>
            </a:r>
            <a:r>
              <a:rPr lang="fr-FR" sz="1400" i="1" dirty="0" smtClean="0">
                <a:solidFill>
                  <a:prstClr val="black"/>
                </a:solidFill>
              </a:rPr>
              <a:t>25% à l'Emplanture</a:t>
            </a:r>
            <a:r>
              <a:rPr lang="fr-FR" sz="1400" i="1" dirty="0">
                <a:solidFill>
                  <a:prstClr val="black"/>
                </a:solidFill>
              </a:rPr>
              <a:t>, ce qui définira le Centre de Gravité (CG</a:t>
            </a:r>
            <a:r>
              <a:rPr lang="fr-FR" sz="1400" i="1" dirty="0" smtClean="0">
                <a:solidFill>
                  <a:prstClr val="black"/>
                </a:solidFill>
              </a:rPr>
              <a:t>)</a:t>
            </a:r>
          </a:p>
          <a:p>
            <a:pPr lvl="0"/>
            <a:endParaRPr lang="fr-FR" sz="1400" i="1" dirty="0">
              <a:solidFill>
                <a:prstClr val="black"/>
              </a:solidFill>
            </a:endParaRPr>
          </a:p>
          <a:p>
            <a:pPr lvl="0"/>
            <a:r>
              <a:rPr lang="fr-FR" sz="1400" i="1" dirty="0" smtClean="0">
                <a:solidFill>
                  <a:prstClr val="black"/>
                </a:solidFill>
              </a:rPr>
              <a:t>Sinon grâce à internet vous pouvez accéder à 1 petit logiciel génial: corde moyenne:  http://tracfoil.com/cm</a:t>
            </a:r>
            <a:endParaRPr lang="fr-FR" sz="1400" dirty="0">
              <a:solidFill>
                <a:prstClr val="black"/>
              </a:solidFill>
            </a:endParaRPr>
          </a:p>
          <a:p>
            <a:endParaRPr lang="fr-FR" sz="1400" i="1" dirty="0"/>
          </a:p>
        </p:txBody>
      </p:sp>
      <p:pic>
        <p:nvPicPr>
          <p:cNvPr id="22530" name="Picture 2" descr="http://www.mcrevel.com/images/centredegravite/aileelliptique18.png"/>
          <p:cNvPicPr>
            <a:picLocks noChangeAspect="1" noChangeArrowheads="1"/>
          </p:cNvPicPr>
          <p:nvPr/>
        </p:nvPicPr>
        <p:blipFill>
          <a:blip r:embed="rId2"/>
          <a:srcRect t="17866" r="5435" b="4717"/>
          <a:stretch>
            <a:fillRect/>
          </a:stretch>
        </p:blipFill>
        <p:spPr bwMode="auto">
          <a:xfrm>
            <a:off x="2928894" y="857232"/>
            <a:ext cx="6215106" cy="2786082"/>
          </a:xfrm>
          <a:prstGeom prst="rect">
            <a:avLst/>
          </a:prstGeom>
          <a:noFill/>
        </p:spPr>
      </p:pic>
      <p:pic>
        <p:nvPicPr>
          <p:cNvPr id="22532" name="Picture 4" descr="http://www.mcrevel.com/images/centredegravite/avion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DISQUE-RESEAU\Volume_1\-GVPERSO\Aviation-Modelisme\aero Leo lagrange\Formation\centrage biplan graph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2" y="1142984"/>
            <a:ext cx="8168741" cy="471490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928662" y="6215082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Dessin de JL </a:t>
            </a:r>
            <a:r>
              <a:rPr lang="fr-FR" sz="800" dirty="0" err="1" smtClean="0"/>
              <a:t>Coussot</a:t>
            </a:r>
            <a:r>
              <a:rPr lang="fr-FR" sz="800" dirty="0" smtClean="0"/>
              <a:t> pour Aéromodèles</a:t>
            </a:r>
            <a:endParaRPr lang="fr-FR" sz="8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57158" y="357166"/>
            <a:ext cx="4786346" cy="5111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 particuliers des Biplans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1142985"/>
            <a:ext cx="77359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Pour affiner le réglage du CG, il est important de faire un essai en vol</a:t>
            </a:r>
            <a:r>
              <a:rPr lang="fr-FR" dirty="0" smtClean="0"/>
              <a:t>:</a:t>
            </a:r>
          </a:p>
          <a:p>
            <a:r>
              <a:rPr lang="fr-FR" dirty="0" smtClean="0"/>
              <a:t> Décoller le modèle (ou le faire mettre en l’air par un vieux moustachu)</a:t>
            </a:r>
          </a:p>
          <a:p>
            <a:r>
              <a:rPr lang="fr-FR" dirty="0" smtClean="0"/>
              <a:t>monter à une altitude de sécurité et procéder aux tests suivants</a:t>
            </a:r>
          </a:p>
          <a:p>
            <a:r>
              <a:rPr lang="fr-FR" b="1" i="1" dirty="0" smtClean="0"/>
              <a:t>Pour </a:t>
            </a:r>
            <a:r>
              <a:rPr lang="fr-FR" b="1" i="1" dirty="0"/>
              <a:t>les avions de voltige pure :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En montée à 45°:</a:t>
            </a:r>
            <a:r>
              <a:rPr lang="fr-FR" i="1" dirty="0"/>
              <a:t> Effectuer un demi tonneau et observer la trajectoire de l'avion.</a:t>
            </a:r>
            <a:endParaRPr lang="fr-FR" dirty="0"/>
          </a:p>
          <a:p>
            <a:r>
              <a:rPr lang="fr-FR" i="1" dirty="0"/>
              <a:t>- Si </a:t>
            </a:r>
            <a:r>
              <a:rPr lang="fr-FR" i="1" dirty="0" smtClean="0"/>
              <a:t>il </a:t>
            </a:r>
            <a:r>
              <a:rPr lang="fr-FR" i="1" dirty="0"/>
              <a:t>reste sur la même trajectoire : Le centrage est bon.</a:t>
            </a:r>
            <a:br>
              <a:rPr lang="fr-FR" i="1" dirty="0"/>
            </a:br>
            <a:r>
              <a:rPr lang="fr-FR" i="1" dirty="0"/>
              <a:t>- Si l'avion prend une trajectoire descendante : Le centrage est trop avant.</a:t>
            </a:r>
            <a:br>
              <a:rPr lang="fr-FR" i="1" dirty="0"/>
            </a:br>
            <a:r>
              <a:rPr lang="fr-FR" i="1" dirty="0"/>
              <a:t>- Si l'avion à l'inverse remonte nez vers le haut : DANGER ! Le centrage est trop arrière.</a:t>
            </a:r>
            <a:endParaRPr lang="fr-FR" dirty="0" smtClean="0"/>
          </a:p>
          <a:p>
            <a:r>
              <a:rPr lang="fr-FR" b="1" i="1" dirty="0"/>
              <a:t>Pour les avions de début, </a:t>
            </a:r>
            <a:r>
              <a:rPr lang="fr-FR" b="1" i="1" dirty="0" err="1"/>
              <a:t>trainers</a:t>
            </a:r>
            <a:r>
              <a:rPr lang="fr-FR" b="1" i="1" dirty="0"/>
              <a:t> et planeurs.</a:t>
            </a:r>
            <a:br>
              <a:rPr lang="fr-FR" b="1" i="1" dirty="0"/>
            </a:br>
            <a:r>
              <a:rPr lang="fr-FR" b="1" dirty="0"/>
              <a:t>La méthode du piqué :</a:t>
            </a:r>
            <a:r>
              <a:rPr lang="fr-FR" dirty="0"/>
              <a:t> </a:t>
            </a:r>
            <a:r>
              <a:rPr lang="fr-FR" i="1" dirty="0"/>
              <a:t>Prendre de la hauteur et effectuer une descente à </a:t>
            </a:r>
            <a:r>
              <a:rPr lang="fr-FR" i="1" dirty="0" smtClean="0"/>
              <a:t>45°. </a:t>
            </a:r>
            <a:r>
              <a:rPr lang="fr-FR" i="1" dirty="0"/>
              <a:t>Relâcher les manches (commandes au neutre) et observer la trajectoire.</a:t>
            </a:r>
            <a:endParaRPr lang="fr-FR" dirty="0"/>
          </a:p>
          <a:p>
            <a:pPr>
              <a:buFontTx/>
              <a:buChar char="-"/>
            </a:pPr>
            <a:r>
              <a:rPr lang="fr-FR" i="1" dirty="0" smtClean="0"/>
              <a:t> Si </a:t>
            </a:r>
            <a:r>
              <a:rPr lang="fr-FR" i="1" dirty="0"/>
              <a:t>l'avion ou le planeur reste sur une même trajectoire : le centrage est bon.</a:t>
            </a:r>
            <a:br>
              <a:rPr lang="fr-FR" i="1" dirty="0"/>
            </a:br>
            <a:r>
              <a:rPr lang="fr-FR" i="1" dirty="0"/>
              <a:t>- Si l'avion ou le planeur remonte : Le centrage est trop avant.</a:t>
            </a:r>
            <a:br>
              <a:rPr lang="fr-FR" i="1" dirty="0"/>
            </a:br>
            <a:r>
              <a:rPr lang="fr-FR" i="1" dirty="0"/>
              <a:t>- Si l'avion ou le planeur pique : Le centrage est trop arrière : DANGER ! </a:t>
            </a:r>
            <a:endParaRPr lang="fr-FR" i="1" dirty="0" smtClean="0"/>
          </a:p>
          <a:p>
            <a:r>
              <a:rPr lang="fr-FR" b="1" i="1" dirty="0" smtClean="0"/>
              <a:t>La vérification peut être complétée par un vol dos:</a:t>
            </a:r>
          </a:p>
          <a:p>
            <a:r>
              <a:rPr lang="fr-FR" i="1" dirty="0" smtClean="0"/>
              <a:t>sur le dos un avion sain demandera une légère action à pousser le manche de profondeur</a:t>
            </a:r>
            <a:r>
              <a:rPr lang="fr-FR" b="1" i="1" dirty="0"/>
              <a:t/>
            </a:r>
            <a:br>
              <a:rPr lang="fr-FR" b="1" i="1" dirty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2857520" cy="6429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/>
              <a:t>LE CENTRAGE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2857520" cy="6429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/>
              <a:t>LE CENTRAGE</a:t>
            </a:r>
            <a:endParaRPr lang="fr-FR" sz="3200" b="1" dirty="0"/>
          </a:p>
        </p:txBody>
      </p:sp>
      <p:pic>
        <p:nvPicPr>
          <p:cNvPr id="6146" name="Picture 2" descr="Résultat de recherche d'images pour &quot;centrage test du piqué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643438" cy="3343275"/>
          </a:xfrm>
          <a:prstGeom prst="rect">
            <a:avLst/>
          </a:prstGeom>
          <a:noFill/>
        </p:spPr>
      </p:pic>
      <p:pic>
        <p:nvPicPr>
          <p:cNvPr id="6150" name="Picture 6" descr="http://i21.servimg.com/u/f21/11/39/31/82/centra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4333851" cy="3357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000528" cy="5000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Construire et régler un avion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285860"/>
            <a:ext cx="4857784" cy="250033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fr-FR" b="1" dirty="0" smtClean="0"/>
              <a:t>L’angle de calage de l'aile sur le fuselage.</a:t>
            </a:r>
            <a:r>
              <a:rPr lang="fr-FR" i="1" dirty="0"/>
              <a:t> </a:t>
            </a:r>
            <a:endParaRPr lang="fr-FR" i="1" dirty="0" smtClean="0"/>
          </a:p>
          <a:p>
            <a:pPr>
              <a:buNone/>
            </a:pPr>
            <a:r>
              <a:rPr lang="fr-FR" i="1" dirty="0" smtClean="0"/>
              <a:t>C’est l'angle </a:t>
            </a:r>
            <a:r>
              <a:rPr lang="fr-FR" i="1" dirty="0" smtClean="0"/>
              <a:t>c entre </a:t>
            </a:r>
            <a:r>
              <a:rPr lang="fr-FR" i="1" dirty="0"/>
              <a:t>la ligne de référence du profil de l'aile et l'axe du </a:t>
            </a:r>
            <a:r>
              <a:rPr lang="fr-FR" i="1" dirty="0" smtClean="0"/>
              <a:t>fuselage. Il se situe entre 0° pour un avion de voltige neutre et 3° pour un avion école stable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La ligne de référence du profil :</a:t>
            </a:r>
            <a:r>
              <a:rPr lang="fr-FR" dirty="0" smtClean="0"/>
              <a:t> </a:t>
            </a:r>
            <a:r>
              <a:rPr lang="fr-FR" i="1" dirty="0"/>
              <a:t>elle passe par le bord de fuite et par le point le plus extrême du bord d'attaque : c'est la corde du </a:t>
            </a:r>
            <a:r>
              <a:rPr lang="fr-FR" i="1" dirty="0" smtClean="0"/>
              <a:t>profil.</a:t>
            </a:r>
            <a:endParaRPr lang="fr-FR" i="1" dirty="0"/>
          </a:p>
          <a:p>
            <a:pPr>
              <a:buNone/>
            </a:pPr>
            <a:r>
              <a:rPr lang="fr-FR" b="1" dirty="0" smtClean="0"/>
              <a:t>L'axe du fuselage :</a:t>
            </a:r>
            <a:r>
              <a:rPr lang="fr-FR" dirty="0" smtClean="0"/>
              <a:t> </a:t>
            </a:r>
            <a:r>
              <a:rPr lang="fr-FR" i="1" dirty="0"/>
              <a:t>c'est l'axe pour lequel la traînée du fuselage sera minimale.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Le calage du stabilisateur </a:t>
            </a:r>
            <a:r>
              <a:rPr lang="fr-FR" dirty="0" smtClean="0"/>
              <a:t>sera en général de 0 à -1° (légèrement déporteur nous verrons pour quelle raison) </a:t>
            </a:r>
          </a:p>
          <a:p>
            <a:pPr>
              <a:buNone/>
            </a:pPr>
            <a:r>
              <a:rPr lang="fr-FR" b="1" dirty="0"/>
              <a:t>L</a:t>
            </a:r>
            <a:r>
              <a:rPr lang="fr-FR" b="1" dirty="0" smtClean="0"/>
              <a:t>e Vé longitudinal </a:t>
            </a:r>
            <a:r>
              <a:rPr lang="fr-FR" dirty="0" smtClean="0"/>
              <a:t>est l’angle entre le </a:t>
            </a:r>
            <a:r>
              <a:rPr lang="fr-FR" dirty="0" err="1" smtClean="0"/>
              <a:t>stab</a:t>
            </a:r>
            <a:r>
              <a:rPr lang="fr-FR" dirty="0" smtClean="0"/>
              <a:t> et la corde de l’aile</a:t>
            </a:r>
            <a:endParaRPr lang="fr-FR" dirty="0"/>
          </a:p>
        </p:txBody>
      </p:sp>
      <p:pic>
        <p:nvPicPr>
          <p:cNvPr id="24580" name="Picture 4" descr="http://www.mcrevel.com/images/astucesetconseils/calagedelaile/angl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00438"/>
            <a:ext cx="4286250" cy="1171575"/>
          </a:xfrm>
          <a:prstGeom prst="rect">
            <a:avLst/>
          </a:prstGeom>
          <a:noFill/>
        </p:spPr>
      </p:pic>
      <p:pic>
        <p:nvPicPr>
          <p:cNvPr id="24582" name="Picture 6" descr="http://www.mcrevel.com/images/astucesetconseils/calagedelaile/angl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214950"/>
            <a:ext cx="4286250" cy="1047751"/>
          </a:xfrm>
          <a:prstGeom prst="rect">
            <a:avLst/>
          </a:prstGeom>
          <a:noFill/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5643570" y="3857628"/>
            <a:ext cx="3143272" cy="2643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</a:t>
            </a:r>
            <a:r>
              <a:rPr kumimoji="0" lang="fr-FR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est trop grand l’avion volera queue </a:t>
            </a:r>
            <a:r>
              <a:rPr kumimoji="0" lang="fr-FR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haute, cette attitude est parfois recherchée sur avions grandeur (avion d’</a:t>
            </a:r>
            <a:r>
              <a:rPr kumimoji="0" lang="fr-FR" sz="29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épendange</a:t>
            </a:r>
            <a:r>
              <a:rPr kumimoji="0" lang="fr-FR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 ex)</a:t>
            </a:r>
            <a:endParaRPr kumimoji="0" lang="fr-FR" sz="29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endParaRPr lang="fr-FR" sz="2900" b="1" dirty="0"/>
          </a:p>
          <a:p>
            <a:pPr marL="342900" lvl="0" indent="-342900">
              <a:spcBef>
                <a:spcPct val="20000"/>
              </a:spcBef>
            </a:pPr>
            <a:endParaRPr lang="fr-FR" sz="2900" b="1" dirty="0" smtClean="0"/>
          </a:p>
          <a:p>
            <a:pPr marL="342900" lvl="0" indent="-342900">
              <a:spcBef>
                <a:spcPct val="20000"/>
              </a:spcBef>
            </a:pPr>
            <a:endParaRPr lang="fr-FR" sz="2900" b="1" dirty="0" smtClean="0"/>
          </a:p>
          <a:p>
            <a:pPr marL="342900" lvl="0" indent="-342900">
              <a:spcBef>
                <a:spcPct val="20000"/>
              </a:spcBef>
            </a:pPr>
            <a:endParaRPr lang="fr-FR" sz="2900" dirty="0"/>
          </a:p>
          <a:p>
            <a:pPr marL="342900" lvl="0" indent="-342900">
              <a:spcBef>
                <a:spcPct val="20000"/>
              </a:spcBef>
            </a:pPr>
            <a:r>
              <a:rPr lang="fr-FR" sz="2900" b="1" dirty="0" smtClean="0"/>
              <a:t> </a:t>
            </a:r>
            <a:r>
              <a:rPr lang="fr-FR" sz="2900" b="1" dirty="0"/>
              <a:t>Si C est trop </a:t>
            </a:r>
            <a:r>
              <a:rPr lang="fr-FR" sz="2900" b="1" dirty="0" smtClean="0"/>
              <a:t>petit </a:t>
            </a:r>
            <a:r>
              <a:rPr lang="fr-FR" sz="2900" b="1" dirty="0"/>
              <a:t>l’avion volera queue </a:t>
            </a:r>
            <a:r>
              <a:rPr lang="fr-FR" sz="2900" b="1" dirty="0" smtClean="0"/>
              <a:t>basse et risque de ne pas vouloir décoller</a:t>
            </a:r>
            <a:endParaRPr kumimoji="0" lang="fr-F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86" name="Picture 10" descr="Résultat de recherche d'images pour &quot;profil autostable aile volante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357298"/>
            <a:ext cx="3513139" cy="1871655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357818" y="357166"/>
            <a:ext cx="2500330" cy="500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Calage de l’aile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858048" cy="6429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/>
              <a:t>LE DEBATTEMENT DES COMMANDES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42910" y="1428736"/>
            <a:ext cx="85132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La </a:t>
            </a:r>
            <a:r>
              <a:rPr lang="fr-FR" b="1" dirty="0" smtClean="0"/>
              <a:t>notice</a:t>
            </a:r>
            <a:r>
              <a:rPr lang="fr-FR" dirty="0" smtClean="0"/>
              <a:t> des avions livrés en kit précise les débattements à adopter mais,</a:t>
            </a:r>
          </a:p>
          <a:p>
            <a:r>
              <a:rPr lang="fr-FR" dirty="0" smtClean="0"/>
              <a:t> comme pour le centrage je ne saurais trop vous conseiller de vérifier par</a:t>
            </a:r>
          </a:p>
          <a:p>
            <a:r>
              <a:rPr lang="fr-FR" dirty="0" smtClean="0"/>
              <a:t> vous-même car tous les constructeurs n’ont pas le même sérieux !</a:t>
            </a:r>
          </a:p>
          <a:p>
            <a:pPr>
              <a:buFontTx/>
              <a:buChar char="-"/>
            </a:pPr>
            <a:r>
              <a:rPr lang="fr-FR" dirty="0" smtClean="0"/>
              <a:t>Réglage de la gouverne de </a:t>
            </a:r>
            <a:r>
              <a:rPr lang="fr-FR" b="1" dirty="0" smtClean="0"/>
              <a:t>profondeur</a:t>
            </a:r>
            <a:r>
              <a:rPr lang="fr-FR" dirty="0" smtClean="0"/>
              <a:t>: elle s’effectue au moyen de séries de    décrochages, celui-ci doit intervenir à environ 90% de la course du manche aussi</a:t>
            </a:r>
          </a:p>
          <a:p>
            <a:r>
              <a:rPr lang="fr-FR" dirty="0" smtClean="0"/>
              <a:t> bien sur le ventre que sur le dos (sauf sur les avions 3D qui doivent rester </a:t>
            </a:r>
          </a:p>
          <a:p>
            <a:r>
              <a:rPr lang="fr-FR" dirty="0" smtClean="0"/>
              <a:t>manœuvrables même au-delà du décrochage)</a:t>
            </a:r>
          </a:p>
          <a:p>
            <a:r>
              <a:rPr lang="fr-FR" dirty="0" smtClean="0"/>
              <a:t>-Réglage de la gouverne de </a:t>
            </a:r>
            <a:r>
              <a:rPr lang="fr-FR" b="1" dirty="0" smtClean="0"/>
              <a:t>direction</a:t>
            </a:r>
            <a:r>
              <a:rPr lang="fr-FR" dirty="0" smtClean="0"/>
              <a:t>: sa course totale doit permettre de jolis   renversements, mais il n’est pas nécessaire d’en avoir plus (en indoor les </a:t>
            </a:r>
          </a:p>
          <a:p>
            <a:r>
              <a:rPr lang="fr-FR" dirty="0" smtClean="0"/>
              <a:t>débattements de dérive sont très importants)</a:t>
            </a:r>
          </a:p>
          <a:p>
            <a:r>
              <a:rPr lang="fr-FR" dirty="0" smtClean="0"/>
              <a:t>-Réglage d’</a:t>
            </a:r>
            <a:r>
              <a:rPr lang="fr-FR" b="1" dirty="0" smtClean="0"/>
              <a:t>ailerons</a:t>
            </a:r>
            <a:r>
              <a:rPr lang="fr-FR" dirty="0" smtClean="0"/>
              <a:t> : doivent permettre de tourner des tonneaux assez rapides</a:t>
            </a:r>
          </a:p>
          <a:p>
            <a:r>
              <a:rPr lang="fr-FR" dirty="0" smtClean="0"/>
              <a:t>-Réglage du </a:t>
            </a:r>
            <a:r>
              <a:rPr lang="fr-FR" b="1" dirty="0" smtClean="0"/>
              <a:t>différentiel d’ailerons</a:t>
            </a:r>
            <a:r>
              <a:rPr lang="fr-FR" dirty="0" smtClean="0"/>
              <a:t>: l’aileron qui se lève doit se lever plus que l’aileron</a:t>
            </a:r>
          </a:p>
          <a:p>
            <a:r>
              <a:rPr lang="fr-FR" dirty="0" smtClean="0"/>
              <a:t> qui se baisse afin de limiter le lacet inverse</a:t>
            </a:r>
          </a:p>
          <a:p>
            <a:r>
              <a:rPr lang="fr-FR" dirty="0" smtClean="0"/>
              <a:t>-Sur les 3 axes je conseille toujours d’utiliser des </a:t>
            </a:r>
            <a:r>
              <a:rPr lang="fr-FR" b="1" dirty="0" smtClean="0"/>
              <a:t>dual-rates</a:t>
            </a:r>
            <a:r>
              <a:rPr lang="fr-FR" dirty="0" smtClean="0"/>
              <a:t> qui permettent de choisir</a:t>
            </a:r>
          </a:p>
          <a:p>
            <a:r>
              <a:rPr lang="fr-FR" dirty="0" smtClean="0"/>
              <a:t> entre un vol calme et un vol débridé</a:t>
            </a:r>
          </a:p>
          <a:p>
            <a:pPr>
              <a:buFontTx/>
              <a:buChar char="-"/>
            </a:pPr>
            <a:r>
              <a:rPr lang="fr-FR" dirty="0" smtClean="0"/>
              <a:t>Plus les débattements retenus sont importants plus il est utile de leur adjoindre de</a:t>
            </a:r>
          </a:p>
          <a:p>
            <a:r>
              <a:rPr lang="fr-FR" dirty="0" smtClean="0"/>
              <a:t> l’</a:t>
            </a:r>
            <a:r>
              <a:rPr lang="fr-FR" b="1" dirty="0" smtClean="0"/>
              <a:t>exponentiel </a:t>
            </a:r>
            <a:r>
              <a:rPr lang="fr-FR" dirty="0" smtClean="0"/>
              <a:t>pour assagir l’avion autour du neutre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72230" cy="796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 smtClean="0"/>
              <a:t>Construire et régler un avion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768865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/>
              <a:t>Voici donc un résumé synthétique des éléments </a:t>
            </a:r>
            <a:r>
              <a:rPr lang="fr-FR" sz="2400" b="1" dirty="0"/>
              <a:t>e</a:t>
            </a:r>
            <a:r>
              <a:rPr lang="fr-FR" sz="2400" b="1" dirty="0" smtClean="0"/>
              <a:t>ssentiels à connaître pour concevoir et régler un aéronef</a:t>
            </a:r>
          </a:p>
          <a:p>
            <a:r>
              <a:rPr lang="fr-FR" sz="2400" b="1" dirty="0" smtClean="0"/>
              <a:t>Il existe bien sur de très nombreux cas particuliers (avions canards, planeurs anciens à stabilisateurs porteurs, poux du ciel…)</a:t>
            </a:r>
          </a:p>
          <a:p>
            <a:r>
              <a:rPr lang="fr-FR" sz="2400" b="1" dirty="0" smtClean="0"/>
              <a:t>Je suis toujours prêt à vous guider dans ces cas particuliers</a:t>
            </a:r>
          </a:p>
          <a:p>
            <a:r>
              <a:rPr lang="fr-FR" sz="2400" b="1" dirty="0" smtClean="0"/>
              <a:t>Un très bon article à été rédigé dans Aéromodèles </a:t>
            </a:r>
            <a:r>
              <a:rPr lang="fr-FR" sz="2400" b="1" dirty="0" smtClean="0"/>
              <a:t>par JL </a:t>
            </a:r>
            <a:r>
              <a:rPr lang="fr-FR" sz="2400" b="1" dirty="0" err="1" smtClean="0"/>
              <a:t>Coussot</a:t>
            </a:r>
            <a:r>
              <a:rPr lang="fr-FR" sz="2400" b="1" dirty="0" smtClean="0"/>
              <a:t>, nous en </a:t>
            </a:r>
            <a:r>
              <a:rPr lang="fr-FR" sz="2400" b="1" dirty="0" smtClean="0"/>
              <a:t>mettrons une copie sur le site internet du club.</a:t>
            </a:r>
            <a:endParaRPr lang="fr-FR" sz="2400" b="1" dirty="0" smtClean="0"/>
          </a:p>
          <a:p>
            <a:endParaRPr lang="fr-FR" sz="2400" dirty="0"/>
          </a:p>
          <a:p>
            <a:r>
              <a:rPr lang="fr-FR" sz="2400" b="1" i="1" dirty="0" smtClean="0"/>
              <a:t>Et Joël JULES fait une proposition à </a:t>
            </a:r>
            <a:r>
              <a:rPr lang="fr-FR" sz="2400" b="1" i="1" dirty="0" smtClean="0"/>
              <a:t>ceux </a:t>
            </a:r>
            <a:r>
              <a:rPr lang="fr-FR" sz="2400" b="1" i="1" dirty="0" smtClean="0"/>
              <a:t>d’entre vous qui s’intéressent à la construction : </a:t>
            </a:r>
            <a:r>
              <a:rPr lang="fr-FR" sz="2400" dirty="0">
                <a:solidFill>
                  <a:srgbClr val="FF0000"/>
                </a:solidFill>
              </a:rPr>
              <a:t>faire de petites sessions pour 5 ou 6 personnes l’après-midi "in situ" dans </a:t>
            </a:r>
            <a:r>
              <a:rPr lang="fr-FR" sz="2400" dirty="0" smtClean="0">
                <a:solidFill>
                  <a:srgbClr val="FF0000"/>
                </a:solidFill>
              </a:rPr>
              <a:t>son </a:t>
            </a:r>
            <a:r>
              <a:rPr lang="fr-FR" sz="2400" dirty="0">
                <a:solidFill>
                  <a:srgbClr val="FF0000"/>
                </a:solidFill>
              </a:rPr>
              <a:t>atelier</a:t>
            </a:r>
            <a:endParaRPr lang="fr-FR" sz="24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/>
          </a:p>
        </p:txBody>
      </p:sp>
      <p:pic>
        <p:nvPicPr>
          <p:cNvPr id="4" name="Picture 1" descr="aerole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0166" cy="88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r-FR" b="1" dirty="0" smtClean="0"/>
              <a:t>MERCI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6000" b="1" dirty="0" smtClean="0"/>
              <a:t>Bonne fin de soirée</a:t>
            </a:r>
          </a:p>
          <a:p>
            <a:pPr algn="ctr">
              <a:buNone/>
            </a:pPr>
            <a:endParaRPr lang="fr-FR" sz="6000" b="1" dirty="0" smtClean="0"/>
          </a:p>
          <a:p>
            <a:pPr algn="ctr">
              <a:buNone/>
            </a:pPr>
            <a:r>
              <a:rPr lang="fr-FR" sz="6000" b="1" dirty="0" smtClean="0"/>
              <a:t>Et Bonnes Fêtes</a:t>
            </a:r>
            <a:endParaRPr lang="fr-FR" sz="6000" b="1" dirty="0"/>
          </a:p>
        </p:txBody>
      </p:sp>
      <p:pic>
        <p:nvPicPr>
          <p:cNvPr id="4" name="Picture 1" descr="aerole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500166" cy="88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c-network.de/magazin/trickkiste/trick06/Bild-4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4881550" cy="3675111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000528" cy="5000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Construire et régler un avion</a:t>
            </a:r>
            <a:endParaRPr lang="fr-FR" sz="2400" b="1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57818" y="357166"/>
            <a:ext cx="2500330" cy="500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Calage de l’aile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rc-network.de/magazin/trickkiste/trick05/EWD2.gif"/>
          <p:cNvPicPr>
            <a:picLocks noChangeAspect="1" noChangeArrowheads="1"/>
          </p:cNvPicPr>
          <p:nvPr/>
        </p:nvPicPr>
        <p:blipFill>
          <a:blip r:embed="rId3"/>
          <a:srcRect l="3214" b="78546"/>
          <a:stretch>
            <a:fillRect/>
          </a:stretch>
        </p:blipFill>
        <p:spPr bwMode="auto">
          <a:xfrm>
            <a:off x="285720" y="928670"/>
            <a:ext cx="6453218" cy="1714512"/>
          </a:xfrm>
          <a:prstGeom prst="rect">
            <a:avLst/>
          </a:prstGeom>
          <a:noFill/>
        </p:spPr>
      </p:pic>
      <p:pic>
        <p:nvPicPr>
          <p:cNvPr id="8" name="Picture 4" descr="http://www.rc-network.de/magazin/trickkiste/trick06/Bild-2w.jpg"/>
          <p:cNvPicPr>
            <a:picLocks noChangeAspect="1" noChangeArrowheads="1"/>
          </p:cNvPicPr>
          <p:nvPr/>
        </p:nvPicPr>
        <p:blipFill>
          <a:blip r:embed="rId4"/>
          <a:srcRect l="18214" t="12808" r="27143" b="20303"/>
          <a:stretch>
            <a:fillRect/>
          </a:stretch>
        </p:blipFill>
        <p:spPr bwMode="auto">
          <a:xfrm>
            <a:off x="285720" y="4071942"/>
            <a:ext cx="281530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rc-network.de/magazin/trickkiste/trick06/Bild-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4071966" cy="3065610"/>
          </a:xfrm>
          <a:prstGeom prst="rect">
            <a:avLst/>
          </a:prstGeom>
          <a:noFill/>
        </p:spPr>
      </p:pic>
      <p:pic>
        <p:nvPicPr>
          <p:cNvPr id="19464" name="Picture 8" descr="http://www.rc-network.de/magazin/trickkiste/trick06/Bild-5w.jpg"/>
          <p:cNvPicPr>
            <a:picLocks noChangeAspect="1" noChangeArrowheads="1"/>
          </p:cNvPicPr>
          <p:nvPr/>
        </p:nvPicPr>
        <p:blipFill>
          <a:blip r:embed="rId3"/>
          <a:srcRect t="12808" r="15357" b="13187"/>
          <a:stretch>
            <a:fillRect/>
          </a:stretch>
        </p:blipFill>
        <p:spPr bwMode="auto">
          <a:xfrm>
            <a:off x="214282" y="2786058"/>
            <a:ext cx="4286248" cy="2821344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000528" cy="5000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Construire et régler un avion</a:t>
            </a:r>
            <a:endParaRPr lang="fr-FR" sz="24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57818" y="357166"/>
            <a:ext cx="2500330" cy="500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Calage du stabilisateur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158" y="5929330"/>
            <a:ext cx="712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Nota: Même calé à 0° un </a:t>
            </a:r>
            <a:r>
              <a:rPr lang="fr-FR" sz="1400" dirty="0" err="1" smtClean="0"/>
              <a:t>stab</a:t>
            </a:r>
            <a:r>
              <a:rPr lang="fr-FR" sz="1400" dirty="0" smtClean="0"/>
              <a:t> reste déporteur à cause de la </a:t>
            </a:r>
            <a:r>
              <a:rPr lang="fr-FR" sz="1400" dirty="0" err="1" smtClean="0"/>
              <a:t>deflexion</a:t>
            </a:r>
            <a:r>
              <a:rPr lang="fr-FR" sz="1400" dirty="0" smtClean="0"/>
              <a:t> du flux d’air crée par l’aile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786" y="1600200"/>
            <a:ext cx="7901014" cy="4686320"/>
          </a:xfrm>
        </p:spPr>
        <p:txBody>
          <a:bodyPr>
            <a:normAutofit fontScale="62500" lnSpcReduction="20000"/>
          </a:bodyPr>
          <a:lstStyle/>
          <a:p>
            <a:endParaRPr lang="fr-FR" b="1" dirty="0" smtClean="0"/>
          </a:p>
          <a:p>
            <a:r>
              <a:rPr lang="fr-FR" b="1" dirty="0" smtClean="0"/>
              <a:t>Calage d’ailes d’un biplan: </a:t>
            </a:r>
            <a:r>
              <a:rPr lang="fr-FR" dirty="0" smtClean="0"/>
              <a:t>l’aile la plus en avant (en général l’aile supérieure) aura un angle de calage plus </a:t>
            </a:r>
            <a:r>
              <a:rPr lang="fr-FR" dirty="0" smtClean="0"/>
              <a:t>fort </a:t>
            </a:r>
            <a:r>
              <a:rPr lang="fr-FR" dirty="0" smtClean="0"/>
              <a:t>que l’autre pour donner un comportement sain au décrochage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Le dièdre: </a:t>
            </a:r>
            <a:r>
              <a:rPr lang="fr-FR" dirty="0" smtClean="0"/>
              <a:t>angle formé entre les 2 demi ailes, l’avion étant vu de face, celui-ci peut aller de 0° pour un avion de voltige totalement neutre à 6 ou 7° pour un avion 2 axes devant voler naturellement droit</a:t>
            </a:r>
            <a:br>
              <a:rPr lang="fr-FR" dirty="0" smtClean="0"/>
            </a:br>
            <a:endParaRPr lang="fr-FR" dirty="0" smtClean="0"/>
          </a:p>
          <a:p>
            <a:r>
              <a:rPr lang="fr-FR" dirty="0" smtClean="0"/>
              <a:t>Un avion dont le dièdre est important sera tellement stable sur sa ligne de vol que la mise en virage prendra du temps</a:t>
            </a:r>
          </a:p>
          <a:p>
            <a:endParaRPr lang="fr-FR" dirty="0" smtClean="0"/>
          </a:p>
          <a:p>
            <a:r>
              <a:rPr lang="fr-FR" b="1" dirty="0" smtClean="0"/>
              <a:t>L’équilibre latéral</a:t>
            </a:r>
            <a:r>
              <a:rPr lang="fr-FR" dirty="0" smtClean="0"/>
              <a:t>: un avion suspendu par son axe central ne devra pencher ni a droite ni en gauche. Sinon coller un petite charge de plomb sur le saumon de l’aile la plus légère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357818" y="357166"/>
            <a:ext cx="2500330" cy="5000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Calage de l’aile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000528" cy="5000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400" b="1" dirty="0" smtClean="0"/>
              <a:t>Construire et régler un avion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72230" cy="796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 smtClean="0"/>
              <a:t>Le calage moteur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3143248"/>
            <a:ext cx="8329642" cy="3357586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Pour s’opposer au </a:t>
            </a:r>
            <a:r>
              <a:rPr lang="fr-FR" b="1" dirty="0" smtClean="0"/>
              <a:t>couple de renversement de l’hélice </a:t>
            </a:r>
            <a:r>
              <a:rPr lang="fr-FR" dirty="0" smtClean="0"/>
              <a:t>l’axe de traction ne sera pas confondu avec l’axe de l’avion</a:t>
            </a:r>
          </a:p>
          <a:p>
            <a:r>
              <a:rPr lang="fr-FR" dirty="0" smtClean="0"/>
              <a:t>Dans le cas le plus fréquent ou l’hélice tournera en sens horaire vu du cockpit l’axe moteur sera calé vers le bas de 1 à 3° et vers la droite de 1 à 3° également.</a:t>
            </a:r>
          </a:p>
          <a:p>
            <a:r>
              <a:rPr lang="fr-FR" dirty="0" smtClean="0"/>
              <a:t>La vérification du bon choix de ces valeurs se fera en vol de la manière suivante:</a:t>
            </a:r>
          </a:p>
          <a:p>
            <a:r>
              <a:rPr lang="fr-FR" dirty="0" smtClean="0"/>
              <a:t>Stabiliser l’aéronef en vol à plat avec 25% de moteur et accélérer brutalement sans toucher aux  autres commandes;  observer la trajectoire : si l’avion monte il n’y a pas assez de piqueur, s’il descend il y en a trop, s’il part à droite il y a trop d’</a:t>
            </a:r>
            <a:r>
              <a:rPr lang="fr-FR" dirty="0" err="1" smtClean="0"/>
              <a:t>anticouple</a:t>
            </a:r>
            <a:r>
              <a:rPr lang="fr-FR" dirty="0" smtClean="0"/>
              <a:t>, s’il part vers la gauche il n’y en a pas assez</a:t>
            </a:r>
          </a:p>
          <a:p>
            <a:r>
              <a:rPr lang="fr-FR" dirty="0" smtClean="0"/>
              <a:t>La modification de ces calages se fait en ajoutant des rondelles entre le bâti moteur et le moteur lui-même ou en jouant sur la longueur des colonnes de fixation.</a:t>
            </a:r>
          </a:p>
          <a:p>
            <a:r>
              <a:rPr lang="fr-FR" dirty="0" smtClean="0"/>
              <a:t>Nous pouvons également compléter et confirmer les tests ci-dessus par les tests suivants :</a:t>
            </a:r>
            <a:endParaRPr lang="fr-FR" dirty="0"/>
          </a:p>
        </p:txBody>
      </p:sp>
      <p:pic>
        <p:nvPicPr>
          <p:cNvPr id="29698" name="Picture 2" descr="Résultat de recherche d'images pour &quot;calage stabilisateur avion rc&quot;"/>
          <p:cNvPicPr>
            <a:picLocks noChangeAspect="1" noChangeArrowheads="1"/>
          </p:cNvPicPr>
          <p:nvPr/>
        </p:nvPicPr>
        <p:blipFill>
          <a:blip r:embed="rId2"/>
          <a:srcRect t="15254" b="16101"/>
          <a:stretch>
            <a:fillRect/>
          </a:stretch>
        </p:blipFill>
        <p:spPr bwMode="auto">
          <a:xfrm>
            <a:off x="1142976" y="1428736"/>
            <a:ext cx="2500330" cy="1275366"/>
          </a:xfrm>
          <a:prstGeom prst="rect">
            <a:avLst/>
          </a:prstGeom>
          <a:noFill/>
        </p:spPr>
      </p:pic>
      <p:pic>
        <p:nvPicPr>
          <p:cNvPr id="29700" name="Picture 4" descr="Image associée"/>
          <p:cNvPicPr>
            <a:picLocks noChangeAspect="1" noChangeArrowheads="1"/>
          </p:cNvPicPr>
          <p:nvPr/>
        </p:nvPicPr>
        <p:blipFill>
          <a:blip r:embed="rId3"/>
          <a:srcRect l="7614" t="20478" r="12436" b="5289"/>
          <a:stretch>
            <a:fillRect/>
          </a:stretch>
        </p:blipFill>
        <p:spPr bwMode="auto">
          <a:xfrm>
            <a:off x="5715008" y="1357298"/>
            <a:ext cx="1928826" cy="133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crevel.com/images/astucesetconseils/calagedelaile/centrageavion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143116"/>
            <a:ext cx="4857750" cy="3933826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20" y="2357430"/>
            <a:ext cx="2786082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L'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anticouple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1" u="none" strike="noStrike" cap="none" normalizeH="0" baseline="0" dirty="0" smtClean="0">
                <a:ln>
                  <a:noFill/>
                </a:ln>
                <a:solidFill>
                  <a:srgbClr val="330099"/>
                </a:solidFill>
                <a:effectLst/>
                <a:latin typeface="Arial" pitchFamily="34" charset="0"/>
                <a:cs typeface="Arial" pitchFamily="34" charset="0"/>
              </a:rPr>
              <a:t>Effectuer une montée à 90° (comme pour un renversement) et observer la trajectoire de l'avion.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300" i="1" dirty="0">
              <a:solidFill>
                <a:srgbClr val="33009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1" u="none" strike="noStrike" cap="none" normalizeH="0" baseline="0" dirty="0" smtClean="0">
                <a:ln>
                  <a:noFill/>
                </a:ln>
                <a:solidFill>
                  <a:srgbClr val="330099"/>
                </a:solidFill>
                <a:effectLst/>
                <a:latin typeface="Arial" pitchFamily="34" charset="0"/>
                <a:cs typeface="Arial" pitchFamily="34" charset="0"/>
              </a:rPr>
              <a:t>(à condition que l’avion soit symétrique bien sur)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072230" cy="7969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600" b="1" dirty="0" smtClean="0"/>
              <a:t>Le calage moteur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crevel.com/images/astucesetconseils/calagedelaile/centrageavionn1.png"/>
          <p:cNvPicPr>
            <a:picLocks noChangeAspect="1" noChangeArrowheads="1"/>
          </p:cNvPicPr>
          <p:nvPr/>
        </p:nvPicPr>
        <p:blipFill>
          <a:blip r:embed="rId2"/>
          <a:srcRect l="14124" t="12710" r="9040" b="11049"/>
          <a:stretch>
            <a:fillRect/>
          </a:stretch>
        </p:blipFill>
        <p:spPr bwMode="auto">
          <a:xfrm>
            <a:off x="0" y="2000240"/>
            <a:ext cx="8929750" cy="4530535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857356" y="274638"/>
            <a:ext cx="6072230" cy="7969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calage moteur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Le piqueur :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1" u="none" strike="noStrike" cap="none" normalizeH="0" baseline="0" dirty="0" smtClean="0">
                <a:ln>
                  <a:noFill/>
                </a:ln>
                <a:solidFill>
                  <a:srgbClr val="330099"/>
                </a:solidFill>
                <a:effectLst/>
                <a:latin typeface="Arial" pitchFamily="34" charset="0"/>
                <a:cs typeface="Arial" pitchFamily="34" charset="0"/>
              </a:rPr>
              <a:t>Sur une trajectoire rectiligne à l'horizontale et plein gaz, Couper brusquement les gaz et observer la trajectoire de l'avion.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3291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i="1" dirty="0"/>
              <a:t> </a:t>
            </a:r>
            <a:r>
              <a:rPr lang="fr-FR" sz="1400" i="1" dirty="0"/>
              <a:t>Le centre de </a:t>
            </a:r>
            <a:r>
              <a:rPr lang="fr-FR" sz="1400" i="1" dirty="0" smtClean="0"/>
              <a:t>poussée de l’aile où </a:t>
            </a:r>
            <a:r>
              <a:rPr lang="fr-FR" sz="1400" i="1" dirty="0"/>
              <a:t>les </a:t>
            </a:r>
            <a:r>
              <a:rPr lang="fr-FR" sz="1400" i="1" dirty="0" smtClean="0"/>
              <a:t>forces aérodynamiques agiront pendant </a:t>
            </a:r>
            <a:r>
              <a:rPr lang="fr-FR" sz="1400" i="1" dirty="0"/>
              <a:t>le </a:t>
            </a:r>
            <a:r>
              <a:rPr lang="fr-FR" sz="1400" i="1" dirty="0" smtClean="0"/>
              <a:t>vol: (</a:t>
            </a:r>
            <a:r>
              <a:rPr lang="fr-FR" sz="1400" i="1" dirty="0"/>
              <a:t>Portance </a:t>
            </a:r>
            <a:r>
              <a:rPr lang="fr-FR" sz="1400" i="1" dirty="0" smtClean="0"/>
              <a:t>et </a:t>
            </a:r>
            <a:r>
              <a:rPr lang="fr-FR" sz="1400" i="1" dirty="0"/>
              <a:t>Traînée</a:t>
            </a:r>
            <a:r>
              <a:rPr lang="fr-FR" sz="1400" i="1" dirty="0" smtClean="0"/>
              <a:t>) est légèrement en arrière du CG, l’équilibre général est obtenu par une faible déportance du stabilisateur</a:t>
            </a:r>
          </a:p>
          <a:p>
            <a:pPr>
              <a:buNone/>
            </a:pPr>
            <a:endParaRPr lang="fr-FR" sz="1400" i="1" dirty="0" smtClean="0"/>
          </a:p>
          <a:p>
            <a:pPr>
              <a:buNone/>
            </a:pPr>
            <a:endParaRPr lang="fr-FR" sz="1400" i="1" dirty="0" smtClean="0"/>
          </a:p>
          <a:p>
            <a:pPr>
              <a:buNone/>
            </a:pPr>
            <a:r>
              <a:rPr lang="fr-FR" sz="1400" i="1" dirty="0" smtClean="0"/>
              <a:t>Nous allons dans cette présentation déterminer comment placer le CG </a:t>
            </a:r>
          </a:p>
          <a:p>
            <a:pPr>
              <a:buNone/>
            </a:pPr>
            <a:r>
              <a:rPr lang="fr-FR" sz="1400" i="1" dirty="0" smtClean="0"/>
              <a:t>Nous pouvons déplacer les charges dans la cellule jusqu’à ce que le CG soit bien là ou on le veux</a:t>
            </a:r>
          </a:p>
          <a:p>
            <a:pPr>
              <a:buNone/>
            </a:pPr>
            <a:r>
              <a:rPr lang="fr-FR" sz="1400" i="1" dirty="0" smtClean="0"/>
              <a:t>(en déplaçant la batterie ou le réservoir ou les servos, et si cela ne suffit pas en ajoutant un de Pb à l’arrière ou à l’avant)</a:t>
            </a:r>
          </a:p>
          <a:p>
            <a:pPr>
              <a:buNone/>
            </a:pPr>
            <a:endParaRPr lang="fr-FR" sz="1400" i="1" dirty="0" smtClean="0"/>
          </a:p>
          <a:p>
            <a:pPr>
              <a:buNone/>
            </a:pPr>
            <a:r>
              <a:rPr lang="fr-FR" sz="1400" b="1" i="1" dirty="0" smtClean="0"/>
              <a:t>Finalement c’est en vol que nous vérifierons que le CG tel que défini ci après soit optimum.</a:t>
            </a:r>
            <a:endParaRPr lang="fr-FR" sz="1400" b="1" i="1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2857520" cy="64294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3200" b="1" dirty="0" smtClean="0"/>
              <a:t>LE CENTRAGE</a:t>
            </a:r>
            <a:endParaRPr lang="fr-FR" sz="3200" b="1" dirty="0"/>
          </a:p>
        </p:txBody>
      </p:sp>
      <p:pic>
        <p:nvPicPr>
          <p:cNvPr id="1026" name="Picture 2" descr="\\DISQUE-RESEAU\Volume_1\-GVPERSO\Aviation-Modelisme\Réglage d'un avion de voltige_files\construire et regler\centrage influe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14422"/>
            <a:ext cx="2822386" cy="502314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215074" y="6429396"/>
            <a:ext cx="18389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Dessin de JL </a:t>
            </a:r>
            <a:r>
              <a:rPr lang="fr-FR" sz="800" dirty="0" err="1" smtClean="0"/>
              <a:t>Coussot</a:t>
            </a:r>
            <a:r>
              <a:rPr lang="fr-FR" sz="800" dirty="0" smtClean="0"/>
              <a:t> pour Aéromodèles</a:t>
            </a:r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1234</Words>
  <Application>Microsoft Office PowerPoint</Application>
  <PresentationFormat>Affichage à l'écran (4:3)</PresentationFormat>
  <Paragraphs>138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Construire et régler un avion</vt:lpstr>
      <vt:lpstr>Construire et régler un avion</vt:lpstr>
      <vt:lpstr>Construire et régler un avion</vt:lpstr>
      <vt:lpstr>Construire et régler un avion</vt:lpstr>
      <vt:lpstr>Construire et régler un avion</vt:lpstr>
      <vt:lpstr>Le calage moteur</vt:lpstr>
      <vt:lpstr>Le calage moteur</vt:lpstr>
      <vt:lpstr>Diapositive 8</vt:lpstr>
      <vt:lpstr>LE CENTRAGE</vt:lpstr>
      <vt:lpstr>LE CENTRAGE</vt:lpstr>
      <vt:lpstr>LE CENTRAGE</vt:lpstr>
      <vt:lpstr>Ailes rectangulaires</vt:lpstr>
      <vt:lpstr>Diapositive 13</vt:lpstr>
      <vt:lpstr>Ailes volantes</vt:lpstr>
      <vt:lpstr>Ailes deltas</vt:lpstr>
      <vt:lpstr>Ailes elliptiques</vt:lpstr>
      <vt:lpstr>Diapositive 17</vt:lpstr>
      <vt:lpstr>LE CENTRAGE</vt:lpstr>
      <vt:lpstr>LE CENTRAGE</vt:lpstr>
      <vt:lpstr>LE DEBATTEMENT DES COMMANDES</vt:lpstr>
      <vt:lpstr>Construire et régler un avion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du calage moteur</dc:title>
  <dc:creator>bureaubis</dc:creator>
  <cp:lastModifiedBy>bureaubis</cp:lastModifiedBy>
  <cp:revision>74</cp:revision>
  <dcterms:created xsi:type="dcterms:W3CDTF">2017-11-17T10:22:52Z</dcterms:created>
  <dcterms:modified xsi:type="dcterms:W3CDTF">2017-12-11T19:41:42Z</dcterms:modified>
</cp:coreProperties>
</file>